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9"/>
  </p:notesMasterIdLst>
  <p:handoutMasterIdLst>
    <p:handoutMasterId r:id="rId40"/>
  </p:handoutMasterIdLst>
  <p:sldIdLst>
    <p:sldId id="274" r:id="rId4"/>
    <p:sldId id="474" r:id="rId5"/>
    <p:sldId id="276" r:id="rId6"/>
    <p:sldId id="420" r:id="rId7"/>
    <p:sldId id="428" r:id="rId8"/>
    <p:sldId id="429" r:id="rId9"/>
    <p:sldId id="432" r:id="rId10"/>
    <p:sldId id="433" r:id="rId11"/>
    <p:sldId id="434" r:id="rId12"/>
    <p:sldId id="430" r:id="rId13"/>
    <p:sldId id="431" r:id="rId14"/>
    <p:sldId id="470" r:id="rId15"/>
    <p:sldId id="471" r:id="rId16"/>
    <p:sldId id="444" r:id="rId17"/>
    <p:sldId id="448" r:id="rId18"/>
    <p:sldId id="436" r:id="rId19"/>
    <p:sldId id="437" r:id="rId20"/>
    <p:sldId id="442" r:id="rId21"/>
    <p:sldId id="438" r:id="rId22"/>
    <p:sldId id="446" r:id="rId23"/>
    <p:sldId id="447" r:id="rId24"/>
    <p:sldId id="449" r:id="rId25"/>
    <p:sldId id="450" r:id="rId26"/>
    <p:sldId id="451" r:id="rId27"/>
    <p:sldId id="445" r:id="rId28"/>
    <p:sldId id="435" r:id="rId29"/>
    <p:sldId id="439" r:id="rId30"/>
    <p:sldId id="440" r:id="rId31"/>
    <p:sldId id="452" r:id="rId32"/>
    <p:sldId id="453" r:id="rId33"/>
    <p:sldId id="472" r:id="rId34"/>
    <p:sldId id="427" r:id="rId35"/>
    <p:sldId id="473" r:id="rId36"/>
    <p:sldId id="413" r:id="rId37"/>
    <p:sldId id="475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88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3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6725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573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002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65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5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648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/>
              <a:t>Цикли със стъпка, </a:t>
            </a:r>
            <a:r>
              <a:rPr lang="en-US" dirty="0"/>
              <a:t>While, Do…While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770812" y="3135071"/>
            <a:ext cx="3709546" cy="3073478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TextBox 15"/>
          <p:cNvSpPr txBox="1"/>
          <p:nvPr/>
        </p:nvSpPr>
        <p:spPr>
          <a:xfrm rot="576164">
            <a:off x="5314866" y="3423421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/>
              <a:t>Да се отпечатат всички числа </a:t>
            </a:r>
            <a:r>
              <a:rPr lang="en-US" sz="3200" dirty="0"/>
              <a:t>≤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/>
              <a:t> от редицата: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/>
              <a:t>, …</a:t>
            </a:r>
          </a:p>
          <a:p>
            <a:pPr lvl="1"/>
            <a:r>
              <a:rPr lang="bg-BG" sz="3000" dirty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k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 =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551612" y="2848883"/>
            <a:ext cx="4191000" cy="1171428"/>
          </a:xfrm>
          <a:prstGeom prst="wedgeRoundRectCallout">
            <a:avLst>
              <a:gd name="adj1" fmla="val -95375"/>
              <a:gd name="adj2" fmla="val -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</a:t>
            </a:r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63, …</a:t>
            </a: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въведе число в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…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/>
              <a:t>]</a:t>
            </a:r>
            <a:endParaRPr lang="bg-BG" dirty="0"/>
          </a:p>
          <a:p>
            <a:pPr lvl="1"/>
            <a:r>
              <a:rPr lang="bg-BG" dirty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28315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System.out.println("The number is: " +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889924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Цикли със стъпка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две естествени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НОД(67</a:t>
            </a:r>
            <a:r>
              <a:rPr lang="en-US" sz="3000" dirty="0"/>
              <a:t>, 1</a:t>
            </a:r>
            <a:r>
              <a:rPr lang="bg-BG" sz="3000" dirty="0"/>
              <a:t>8)</a:t>
            </a:r>
            <a:r>
              <a:rPr lang="en-US" sz="3000" dirty="0"/>
              <a:t> = </a:t>
            </a:r>
            <a:r>
              <a:rPr lang="bg-BG" sz="3000" dirty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/>
              <a:t>Алгоритъм на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/>
              <a:t> за намиране на НОД</a:t>
            </a:r>
            <a:r>
              <a:rPr lang="en-US" sz="3200" dirty="0"/>
              <a:t>: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Докато не достигнем остатък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 общ делител</a:t>
            </a:r>
            <a:r>
              <a:rPr lang="en-US" dirty="0"/>
              <a:t> (</a:t>
            </a:r>
            <a:r>
              <a:rPr lang="bg-BG" dirty="0"/>
              <a:t>НОД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12</a:t>
            </a:r>
            <a:endParaRPr lang="en-US" sz="30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НОД(15, 9) = 3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228012" y="4343400"/>
            <a:ext cx="320443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oldB =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 = a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 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10, 10</a:t>
            </a:r>
            <a:r>
              <a:rPr lang="bg-BG" sz="3000" dirty="0">
                <a:solidFill>
                  <a:prstClr val="white"/>
                </a:solidFill>
              </a:rPr>
              <a:t>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</a:t>
            </a:r>
            <a:r>
              <a:rPr lang="en-US" sz="3000" dirty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100, 88</a:t>
            </a:r>
            <a:r>
              <a:rPr lang="bg-BG" sz="3000" dirty="0">
                <a:solidFill>
                  <a:prstClr val="white"/>
                </a:solidFill>
              </a:rPr>
              <a:t>) = </a:t>
            </a:r>
            <a:r>
              <a:rPr lang="en-US" sz="3000" dirty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въведат цели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 и да се намери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НОД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41057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(b != 0)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 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 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/>
              <a:t>Do…While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/>
              <a:t>Повторение докато</a:t>
            </a:r>
            <a:r>
              <a:rPr lang="en-US" dirty="0"/>
              <a:t> 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bg-BG" dirty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естествено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да се 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Пример: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/>
              <a:t>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0223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сумират цифрите на цяло положително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5634: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/>
              <a:t>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/>
              <a:t>=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0223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System.out.println("Sum of digits: " + sum);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129111"/>
            <a:ext cx="4419600" cy="1143000"/>
          </a:xfrm>
          <a:prstGeom prst="wedgeRoundRectCallout">
            <a:avLst>
              <a:gd name="adj1" fmla="val -69167"/>
              <a:gd name="adj2" fmla="val 30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94212" y="4419600"/>
            <a:ext cx="6434224" cy="654034"/>
          </a:xfrm>
          <a:prstGeom prst="wedgeRoundRectCallout">
            <a:avLst>
              <a:gd name="adj1" fmla="val -63730"/>
              <a:gd name="adj2" fmla="val -357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/>
              <a:t>Безкрайни цикли и оператор </a:t>
            </a:r>
            <a:r>
              <a:rPr lang="en-US" dirty="0">
                <a:latin typeface="Consolas" panose="020B0609020204030204" pitchFamily="49" charset="0"/>
              </a:rPr>
              <a:t>break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bg-BG" sz="11500" b="1" smtClean="0"/>
              <a:t>TODO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4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184864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587481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, ако се дели единствено на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/>
                  <a:t> и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Прости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43</a:t>
                </a:r>
                <a:r>
                  <a:rPr lang="bg-BG" sz="3000" dirty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/>
                  <a:t>= 3 * 7,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просто, ако се дели</a:t>
                </a:r>
                <a:r>
                  <a:rPr lang="en-US" sz="3200" dirty="0"/>
                  <a:t> </a:t>
                </a:r>
                <a:r>
                  <a:rPr lang="bg-BG" sz="3200" dirty="0"/>
                  <a:t>на число между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/>
                  <a:t> и</a:t>
                </a:r>
                <a:r>
                  <a:rPr lang="en-US" sz="3200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Алгоритъм за проверка дали число 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не се раздели, значи е просто</a:t>
                </a:r>
                <a:endParaRPr lang="en-US" dirty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Оптимизация: вместо до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/>
                  <a:t> </a:t>
                </a:r>
                <a:r>
                  <a:rPr lang="bg-BG" dirty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990600"/>
            <a:ext cx="1036637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2; i &lt;= Math.sqrt(n); i++)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i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(prime) { System.out.println("Prime");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System.out.println("Not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2484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3810000"/>
            <a:ext cx="4294496" cy="704249"/>
          </a:xfrm>
          <a:prstGeom prst="wedgeRoundRectCallout">
            <a:avLst>
              <a:gd name="adj1" fmla="val -61280"/>
              <a:gd name="adj2" fmla="val -3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388620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105739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Да се напише програма, която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/>
              <a:t>При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</a:t>
            </a:r>
            <a:r>
              <a:rPr lang="en-US" dirty="0"/>
              <a:t>break </a:t>
            </a:r>
            <a:r>
              <a:rPr lang="bg-BG" dirty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System.out.print("Enter even number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System.out.println("The number is not even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System.out.println("Even number entered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Справяне с грешни числа: </a:t>
            </a:r>
            <a:r>
              <a:rPr lang="en-US" dirty="0">
                <a:latin typeface="Consolas" panose="020B0609020204030204" pitchFamily="49" charset="0"/>
              </a:rPr>
              <a:t>try</a:t>
            </a:r>
            <a:r>
              <a:rPr lang="en-US" dirty="0"/>
              <a:t> … </a:t>
            </a:r>
            <a:r>
              <a:rPr lang="en-US" dirty="0">
                <a:latin typeface="Consolas" panose="020B0609020204030204" pitchFamily="49" charset="0"/>
              </a:rPr>
              <a:t>catch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System.out.print("Enter 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(scanner.nextLine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System.out.println("The number is not even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(NumberFormatException ex)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System.out.println("Invalid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418012" y="2362200"/>
            <a:ext cx="4757753" cy="970739"/>
          </a:xfrm>
          <a:prstGeom prst="wedgeRoundRectCallout">
            <a:avLst>
              <a:gd name="adj1" fmla="val -42843"/>
              <a:gd name="adj2" fmla="val 87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Integer.parseInt(…)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65" y="1872828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412" y="3797600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Числата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/>
              <a:t> са следните: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0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1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n</a:t>
            </a:r>
            <a:r>
              <a:rPr lang="en-US" noProof="1"/>
              <a:t> = F</a:t>
            </a:r>
            <a:r>
              <a:rPr lang="en-US" sz="3600" baseline="-25000" noProof="1"/>
              <a:t>n-1</a:t>
            </a:r>
            <a:r>
              <a:rPr lang="en-US" noProof="1"/>
              <a:t> + F</a:t>
            </a:r>
            <a:r>
              <a:rPr lang="en-US" sz="3600" baseline="-25000" noProof="1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Пример: </a:t>
            </a:r>
            <a:r>
              <a:rPr lang="en-US" sz="3200" dirty="0">
                <a:solidFill>
                  <a:prstClr val="white"/>
                </a:solidFill>
              </a:rPr>
              <a:t>F(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>
                <a:solidFill>
                  <a:prstClr val="white"/>
                </a:solidFill>
              </a:rPr>
              <a:t>)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Да се въведе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257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f0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f1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n-1; i++)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fNext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System.out.println(f1);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r>
              <a:rPr lang="en-US" dirty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9736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1; row &lt;= n; row++)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1; col &lt;= row; col++)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System.out.print("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/>
              <a:t>цикъл със стъпка</a:t>
            </a:r>
          </a:p>
          <a:p>
            <a:pPr lvl="1"/>
            <a:r>
              <a:rPr lang="bg-BG" dirty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bg-BG" dirty="0"/>
              <a:t>безкраен цикъл и 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0"/>
            <a:r>
              <a:rPr lang="bg-BG" dirty="0"/>
              <a:t>По-сложни задачи с вложени цикли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0; col &lt; n; col++)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{ num = 2 * n - num;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System.out.print(num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ползваме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-</a:t>
            </a:r>
            <a:r>
              <a:rPr lang="bg-BG" sz="3200" dirty="0"/>
              <a:t>цикли със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/>
              <a:t>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/>
              <a:t>Цикли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повтаря докато</a:t>
            </a:r>
            <a:br>
              <a:rPr lang="bg-BG" sz="3200" dirty="0"/>
            </a:br>
            <a:r>
              <a:rPr lang="bg-BG" sz="3200" dirty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633073"/>
            <a:ext cx="6885636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343400"/>
            <a:ext cx="688563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29983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Java"</a:t>
            </a:r>
            <a:r>
              <a:rPr lang="bg-BG" sz="2000" dirty="0" smtClean="0"/>
              <a:t> </a:t>
            </a:r>
            <a:r>
              <a:rPr lang="bg-BG" sz="2000" dirty="0"/>
              <a:t>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/>
              <a:t>Цикли </a:t>
            </a:r>
            <a:r>
              <a:rPr lang="bg-BG" dirty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/>
              <a:t>Работа с по-сложни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/>
              <a:t>-</a:t>
            </a:r>
            <a:r>
              <a:rPr lang="bg-BG" dirty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със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12" y="3400446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bg-BG" dirty="0"/>
              <a:t>в обратен ред</a:t>
            </a:r>
            <a:r>
              <a:rPr lang="en-US" dirty="0"/>
              <a:t> 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95014" y="4556528"/>
            <a:ext cx="1872836" cy="1419677"/>
          </a:xfrm>
          <a:prstGeom prst="wedgeRoundRectCallout">
            <a:avLst>
              <a:gd name="adj1" fmla="val -70826"/>
              <a:gd name="adj2" fmla="val -888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</a:p>
        </p:txBody>
      </p:sp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: 2</a:t>
            </a:r>
            <a:r>
              <a:rPr lang="bg-BG" baseline="30000" dirty="0"/>
              <a:t>0</a:t>
            </a:r>
            <a:r>
              <a:rPr lang="bg-BG" dirty="0"/>
              <a:t>, 2</a:t>
            </a:r>
            <a:r>
              <a:rPr lang="bg-BG" baseline="30000" dirty="0"/>
              <a:t>2</a:t>
            </a:r>
            <a:r>
              <a:rPr lang="bg-BG" dirty="0"/>
              <a:t>, 2</a:t>
            </a:r>
            <a:r>
              <a:rPr lang="bg-BG" baseline="30000" dirty="0"/>
              <a:t>4</a:t>
            </a:r>
            <a:r>
              <a:rPr lang="bg-BG" dirty="0"/>
              <a:t>, 2</a:t>
            </a:r>
            <a:r>
              <a:rPr lang="bg-BG" baseline="30000" dirty="0"/>
              <a:t>8</a:t>
            </a:r>
            <a:r>
              <a:rPr lang="bg-BG" dirty="0"/>
              <a:t>, …, 2</a:t>
            </a:r>
            <a:r>
              <a:rPr lang="en-US" baseline="30000" dirty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26314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i+=2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2182</Words>
  <Application>Microsoft Office PowerPoint</Application>
  <PresentationFormat>Custom</PresentationFormat>
  <Paragraphs>390</Paragraphs>
  <Slides>35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SoftUni 16x9</vt:lpstr>
      <vt:lpstr>1_SoftUni 16x9</vt:lpstr>
      <vt:lpstr>Работа с по-сложни цикли</vt:lpstr>
      <vt:lpstr>Have a Question?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PowerPoint Presentation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PowerPoint Presentation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2017-03-02T14:04:21Z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